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90" r:id="rId3"/>
    <p:sldId id="315" r:id="rId4"/>
    <p:sldId id="306" r:id="rId5"/>
    <p:sldId id="321" r:id="rId6"/>
    <p:sldId id="322" r:id="rId7"/>
    <p:sldId id="314" r:id="rId8"/>
    <p:sldId id="307" r:id="rId9"/>
    <p:sldId id="324" r:id="rId10"/>
    <p:sldId id="325" r:id="rId11"/>
    <p:sldId id="323" r:id="rId12"/>
    <p:sldId id="319" r:id="rId13"/>
    <p:sldId id="326" r:id="rId14"/>
    <p:sldId id="327" r:id="rId15"/>
    <p:sldId id="328" r:id="rId16"/>
    <p:sldId id="329" r:id="rId17"/>
    <p:sldId id="330" r:id="rId18"/>
    <p:sldId id="331" r:id="rId19"/>
    <p:sldId id="272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712" autoAdjust="0"/>
  </p:normalViewPr>
  <p:slideViewPr>
    <p:cSldViewPr>
      <p:cViewPr varScale="1">
        <p:scale>
          <a:sx n="128" d="100"/>
          <a:sy n="128" d="100"/>
        </p:scale>
        <p:origin x="972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11" Type="http://schemas.openxmlformats.org/officeDocument/2006/relationships/image" Target="../media/image56.wmf"/><Relationship Id="rId5" Type="http://schemas.openxmlformats.org/officeDocument/2006/relationships/image" Target="../media/image50.wmf"/><Relationship Id="rId10" Type="http://schemas.openxmlformats.org/officeDocument/2006/relationships/image" Target="../media/image55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49F0E-5FC9-4776-8E1A-89FF7E51029B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0BE65-9758-4DE9-9F00-F2710704B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864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5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97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719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020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991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209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85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435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133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61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2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15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434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042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688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852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870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0BE65-9758-4DE9-9F00-F2710704B0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08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7"/>
          <p:cNvSpPr/>
          <p:nvPr userDrawn="1"/>
        </p:nvSpPr>
        <p:spPr>
          <a:xfrm>
            <a:off x="6637336" y="3"/>
            <a:ext cx="1157991" cy="409039"/>
          </a:xfrm>
          <a:custGeom>
            <a:avLst/>
            <a:gdLst/>
            <a:ahLst/>
            <a:cxnLst/>
            <a:rect l="l" t="t" r="r" b="b"/>
            <a:pathLst>
              <a:path w="4724750" h="1668933">
                <a:moveTo>
                  <a:pt x="633670" y="0"/>
                </a:moveTo>
                <a:lnTo>
                  <a:pt x="4724750" y="0"/>
                </a:lnTo>
                <a:lnTo>
                  <a:pt x="4091079" y="1668933"/>
                </a:lnTo>
                <a:lnTo>
                  <a:pt x="0" y="1668933"/>
                </a:lnTo>
                <a:close/>
              </a:path>
            </a:pathLst>
          </a:custGeom>
          <a:blipFill>
            <a:blip r:embed="rId2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0"/>
          <p:cNvSpPr/>
          <p:nvPr userDrawn="1"/>
        </p:nvSpPr>
        <p:spPr>
          <a:xfrm>
            <a:off x="7666913" y="1"/>
            <a:ext cx="662532" cy="409040"/>
          </a:xfrm>
          <a:custGeom>
            <a:avLst/>
            <a:gdLst/>
            <a:ahLst/>
            <a:cxnLst/>
            <a:rect l="l" t="t" r="r" b="b"/>
            <a:pathLst>
              <a:path w="2703213" h="1668932">
                <a:moveTo>
                  <a:pt x="628357" y="0"/>
                </a:moveTo>
                <a:lnTo>
                  <a:pt x="2703213" y="0"/>
                </a:lnTo>
                <a:lnTo>
                  <a:pt x="2069543" y="1668932"/>
                </a:lnTo>
                <a:lnTo>
                  <a:pt x="0" y="1668932"/>
                </a:lnTo>
                <a:lnTo>
                  <a:pt x="0" y="1654938"/>
                </a:lnTo>
                <a:close/>
              </a:path>
            </a:pathLst>
          </a:cu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7"/>
          <p:cNvSpPr/>
          <p:nvPr userDrawn="1"/>
        </p:nvSpPr>
        <p:spPr>
          <a:xfrm>
            <a:off x="8191242" y="3"/>
            <a:ext cx="952758" cy="409039"/>
          </a:xfrm>
          <a:custGeom>
            <a:avLst/>
            <a:gdLst/>
            <a:ahLst/>
            <a:cxnLst/>
            <a:rect l="l" t="t" r="r" b="b"/>
            <a:pathLst>
              <a:path w="2843807" h="1220905">
                <a:moveTo>
                  <a:pt x="463561" y="0"/>
                </a:moveTo>
                <a:lnTo>
                  <a:pt x="2843807" y="0"/>
                </a:lnTo>
                <a:lnTo>
                  <a:pt x="2843807" y="1220905"/>
                </a:lnTo>
                <a:lnTo>
                  <a:pt x="0" y="1220905"/>
                </a:lnTo>
                <a:close/>
              </a:path>
            </a:pathLst>
          </a:custGeom>
          <a:solidFill>
            <a:srgbClr val="558ED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7"/>
          <p:cNvSpPr/>
          <p:nvPr userDrawn="1"/>
        </p:nvSpPr>
        <p:spPr>
          <a:xfrm>
            <a:off x="6" y="-1"/>
            <a:ext cx="6770939" cy="409040"/>
          </a:xfrm>
          <a:custGeom>
            <a:avLst/>
            <a:gdLst/>
            <a:ahLst/>
            <a:cxnLst/>
            <a:rect l="l" t="t" r="r" b="b"/>
            <a:pathLst>
              <a:path w="6770939" h="409040">
                <a:moveTo>
                  <a:pt x="0" y="0"/>
                </a:moveTo>
                <a:lnTo>
                  <a:pt x="5760043" y="0"/>
                </a:lnTo>
                <a:lnTo>
                  <a:pt x="5768255" y="0"/>
                </a:lnTo>
                <a:lnTo>
                  <a:pt x="5868144" y="0"/>
                </a:lnTo>
                <a:lnTo>
                  <a:pt x="6359516" y="0"/>
                </a:lnTo>
                <a:lnTo>
                  <a:pt x="6770939" y="0"/>
                </a:lnTo>
                <a:lnTo>
                  <a:pt x="6615633" y="409039"/>
                </a:lnTo>
                <a:lnTo>
                  <a:pt x="6204210" y="409039"/>
                </a:lnTo>
                <a:lnTo>
                  <a:pt x="5868144" y="409039"/>
                </a:lnTo>
                <a:lnTo>
                  <a:pt x="5868144" y="409040"/>
                </a:lnTo>
                <a:lnTo>
                  <a:pt x="0" y="40904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76256" y="6521639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032B2-4DBE-4785-835A-DDEAC061235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1" name="矩形 7"/>
          <p:cNvSpPr/>
          <p:nvPr userDrawn="1"/>
        </p:nvSpPr>
        <p:spPr>
          <a:xfrm>
            <a:off x="4427989" y="-1"/>
            <a:ext cx="2342955" cy="409040"/>
          </a:xfrm>
          <a:custGeom>
            <a:avLst/>
            <a:gdLst/>
            <a:ahLst/>
            <a:cxnLst/>
            <a:rect l="l" t="t" r="r" b="b"/>
            <a:pathLst>
              <a:path w="2342955" h="409040">
                <a:moveTo>
                  <a:pt x="902795" y="0"/>
                </a:moveTo>
                <a:lnTo>
                  <a:pt x="1332059" y="0"/>
                </a:lnTo>
                <a:lnTo>
                  <a:pt x="1340271" y="0"/>
                </a:lnTo>
                <a:lnTo>
                  <a:pt x="1440160" y="0"/>
                </a:lnTo>
                <a:lnTo>
                  <a:pt x="1931532" y="0"/>
                </a:lnTo>
                <a:lnTo>
                  <a:pt x="2342955" y="0"/>
                </a:lnTo>
                <a:lnTo>
                  <a:pt x="2187649" y="409039"/>
                </a:lnTo>
                <a:lnTo>
                  <a:pt x="1776226" y="409039"/>
                </a:lnTo>
                <a:lnTo>
                  <a:pt x="1440160" y="409039"/>
                </a:lnTo>
                <a:lnTo>
                  <a:pt x="1440160" y="409040"/>
                </a:lnTo>
                <a:lnTo>
                  <a:pt x="0" y="409040"/>
                </a:lnTo>
                <a:lnTo>
                  <a:pt x="0" y="409039"/>
                </a:lnTo>
                <a:lnTo>
                  <a:pt x="336066" y="409039"/>
                </a:lnTo>
                <a:lnTo>
                  <a:pt x="747489" y="409039"/>
                </a:lnTo>
                <a:close/>
              </a:path>
            </a:pathLst>
          </a:custGeom>
          <a:solidFill>
            <a:srgbClr val="558E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6525344"/>
            <a:ext cx="6912000" cy="1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6948264" y="6525345"/>
            <a:ext cx="2195736" cy="18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/>
          <p:nvPr/>
        </p:nvSpPr>
        <p:spPr>
          <a:xfrm>
            <a:off x="2343642" y="1804954"/>
            <a:ext cx="3215737" cy="1135901"/>
          </a:xfrm>
          <a:custGeom>
            <a:avLst/>
            <a:gdLst/>
            <a:ahLst/>
            <a:cxnLst/>
            <a:rect l="l" t="t" r="r" b="b"/>
            <a:pathLst>
              <a:path w="4724750" h="1668933">
                <a:moveTo>
                  <a:pt x="633670" y="0"/>
                </a:moveTo>
                <a:lnTo>
                  <a:pt x="4724750" y="0"/>
                </a:lnTo>
                <a:lnTo>
                  <a:pt x="4091079" y="1668933"/>
                </a:lnTo>
                <a:lnTo>
                  <a:pt x="0" y="1668933"/>
                </a:lnTo>
                <a:close/>
              </a:path>
            </a:pathLst>
          </a:custGeom>
          <a:blipFill dpi="0" rotWithShape="1">
            <a:blip r:embed="rId6" cstate="print"/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10"/>
          <p:cNvSpPr/>
          <p:nvPr/>
        </p:nvSpPr>
        <p:spPr>
          <a:xfrm>
            <a:off x="5158815" y="1804954"/>
            <a:ext cx="1839848" cy="1135901"/>
          </a:xfrm>
          <a:custGeom>
            <a:avLst/>
            <a:gdLst/>
            <a:ahLst/>
            <a:cxnLst/>
            <a:rect l="l" t="t" r="r" b="b"/>
            <a:pathLst>
              <a:path w="2703213" h="1668932">
                <a:moveTo>
                  <a:pt x="628357" y="0"/>
                </a:moveTo>
                <a:lnTo>
                  <a:pt x="2703213" y="0"/>
                </a:lnTo>
                <a:lnTo>
                  <a:pt x="2069543" y="1668932"/>
                </a:lnTo>
                <a:lnTo>
                  <a:pt x="0" y="1668932"/>
                </a:lnTo>
                <a:lnTo>
                  <a:pt x="0" y="1654938"/>
                </a:lnTo>
                <a:close/>
              </a:path>
            </a:pathLst>
          </a:custGeom>
          <a:blipFill dpi="0" rotWithShape="1">
            <a:blip r:embed="rId7" cstate="print"/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7"/>
          <p:cNvSpPr/>
          <p:nvPr/>
        </p:nvSpPr>
        <p:spPr>
          <a:xfrm>
            <a:off x="6162746" y="1660936"/>
            <a:ext cx="2981261" cy="1279917"/>
          </a:xfrm>
          <a:custGeom>
            <a:avLst/>
            <a:gdLst/>
            <a:ahLst/>
            <a:cxnLst/>
            <a:rect l="l" t="t" r="r" b="b"/>
            <a:pathLst>
              <a:path w="2843807" h="1220905">
                <a:moveTo>
                  <a:pt x="463561" y="0"/>
                </a:moveTo>
                <a:lnTo>
                  <a:pt x="2843807" y="0"/>
                </a:lnTo>
                <a:lnTo>
                  <a:pt x="2843807" y="1220905"/>
                </a:lnTo>
                <a:lnTo>
                  <a:pt x="0" y="1220905"/>
                </a:lnTo>
                <a:close/>
              </a:path>
            </a:pathLst>
          </a:custGeom>
          <a:solidFill>
            <a:srgbClr val="558ED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7"/>
          <p:cNvSpPr/>
          <p:nvPr/>
        </p:nvSpPr>
        <p:spPr>
          <a:xfrm>
            <a:off x="7" y="1804951"/>
            <a:ext cx="3203279" cy="1296144"/>
          </a:xfrm>
          <a:custGeom>
            <a:avLst/>
            <a:gdLst/>
            <a:ahLst/>
            <a:cxnLst/>
            <a:rect l="l" t="t" r="r" b="b"/>
            <a:pathLst>
              <a:path w="3063717" h="1239673">
                <a:moveTo>
                  <a:pt x="0" y="0"/>
                </a:moveTo>
                <a:lnTo>
                  <a:pt x="24887" y="0"/>
                </a:lnTo>
                <a:lnTo>
                  <a:pt x="1816819" y="0"/>
                </a:lnTo>
                <a:lnTo>
                  <a:pt x="3063717" y="0"/>
                </a:lnTo>
                <a:lnTo>
                  <a:pt x="2593030" y="1239673"/>
                </a:lnTo>
                <a:lnTo>
                  <a:pt x="1346133" y="1239673"/>
                </a:lnTo>
                <a:lnTo>
                  <a:pt x="0" y="1239673"/>
                </a:lnTo>
                <a:close/>
              </a:path>
            </a:pathLst>
          </a:cu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4" descr="F:\朱建华工作文档\公司餐椅\航盛LOGO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54" y="117766"/>
            <a:ext cx="2528596" cy="69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7"/>
          <p:cNvSpPr/>
          <p:nvPr/>
        </p:nvSpPr>
        <p:spPr>
          <a:xfrm>
            <a:off x="3049247" y="0"/>
            <a:ext cx="3113499" cy="866630"/>
          </a:xfrm>
          <a:custGeom>
            <a:avLst/>
            <a:gdLst/>
            <a:ahLst/>
            <a:cxnLst/>
            <a:rect l="l" t="t" r="r" b="b"/>
            <a:pathLst>
              <a:path w="3113499" h="866630">
                <a:moveTo>
                  <a:pt x="329047" y="0"/>
                </a:moveTo>
                <a:lnTo>
                  <a:pt x="3113499" y="0"/>
                </a:lnTo>
                <a:lnTo>
                  <a:pt x="2784451" y="866630"/>
                </a:lnTo>
                <a:lnTo>
                  <a:pt x="0" y="866630"/>
                </a:lnTo>
                <a:close/>
              </a:path>
            </a:pathLst>
          </a:cu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7"/>
          <p:cNvSpPr/>
          <p:nvPr/>
        </p:nvSpPr>
        <p:spPr>
          <a:xfrm>
            <a:off x="971600" y="5717301"/>
            <a:ext cx="3215737" cy="1135901"/>
          </a:xfrm>
          <a:custGeom>
            <a:avLst/>
            <a:gdLst/>
            <a:ahLst/>
            <a:cxnLst/>
            <a:rect l="l" t="t" r="r" b="b"/>
            <a:pathLst>
              <a:path w="4724750" h="1668933">
                <a:moveTo>
                  <a:pt x="633670" y="0"/>
                </a:moveTo>
                <a:lnTo>
                  <a:pt x="4724750" y="0"/>
                </a:lnTo>
                <a:lnTo>
                  <a:pt x="4091079" y="1668933"/>
                </a:lnTo>
                <a:lnTo>
                  <a:pt x="0" y="1668933"/>
                </a:ln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7"/>
          <p:cNvSpPr/>
          <p:nvPr/>
        </p:nvSpPr>
        <p:spPr>
          <a:xfrm>
            <a:off x="0" y="3284984"/>
            <a:ext cx="2343636" cy="1135901"/>
          </a:xfrm>
          <a:custGeom>
            <a:avLst/>
            <a:gdLst/>
            <a:ahLst/>
            <a:cxnLst/>
            <a:rect l="l" t="t" r="r" b="b"/>
            <a:pathLst>
              <a:path w="2343636" h="1135901">
                <a:moveTo>
                  <a:pt x="0" y="0"/>
                </a:moveTo>
                <a:lnTo>
                  <a:pt x="2343636" y="0"/>
                </a:lnTo>
                <a:lnTo>
                  <a:pt x="1912350" y="1135901"/>
                </a:lnTo>
                <a:lnTo>
                  <a:pt x="0" y="1135901"/>
                </a:lnTo>
                <a:close/>
              </a:path>
            </a:pathLst>
          </a:cu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52.wmf"/><Relationship Id="rId26" Type="http://schemas.openxmlformats.org/officeDocument/2006/relationships/image" Target="../media/image56.wmf"/><Relationship Id="rId3" Type="http://schemas.openxmlformats.org/officeDocument/2006/relationships/notesSlide" Target="../notesSlides/notesSlide17.xml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wmf"/><Relationship Id="rId20" Type="http://schemas.openxmlformats.org/officeDocument/2006/relationships/image" Target="../media/image5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55.wmf"/><Relationship Id="rId5" Type="http://schemas.openxmlformats.org/officeDocument/2006/relationships/package" Target="../embeddings/Microsoft_Excel____2.xlsx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9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50.wmf"/><Relationship Id="rId22" Type="http://schemas.openxmlformats.org/officeDocument/2006/relationships/image" Target="../media/image54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Visio___1.vsdx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9592" y="3573016"/>
            <a:ext cx="7884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err="1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SEAndroid</a:t>
            </a:r>
            <a:r>
              <a:rPr lang="zh-CN" altLang="en-US" sz="440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策略简介与</a:t>
            </a:r>
            <a:r>
              <a:rPr lang="zh-CN" altLang="en-US" sz="44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编写</a:t>
            </a:r>
            <a:r>
              <a:rPr lang="zh-CN" altLang="en-US" sz="440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指引</a:t>
            </a:r>
            <a:endParaRPr lang="en-US" altLang="zh-CN" sz="32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48264" y="5661248"/>
            <a:ext cx="183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编写</a:t>
            </a:r>
            <a:r>
              <a:rPr lang="zh-CN" altLang="en-US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人：</a:t>
            </a:r>
            <a:r>
              <a:rPr lang="zh-CN" altLang="en-US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刘旭</a:t>
            </a:r>
            <a:endParaRPr lang="en-US" altLang="zh-CN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安全策略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504" y="620688"/>
            <a:ext cx="835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说明：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）如果有多个</a:t>
            </a:r>
            <a:r>
              <a:rPr lang="en-US" altLang="zh-CN" sz="2800" dirty="0" err="1" smtClean="0"/>
              <a:t>source_type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target_type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class</a:t>
            </a:r>
            <a:r>
              <a:rPr lang="zh-CN" altLang="en-US" sz="2800" dirty="0" smtClean="0"/>
              <a:t>或</a:t>
            </a:r>
            <a:r>
              <a:rPr lang="en-US" altLang="zh-CN" sz="2800" dirty="0" err="1" smtClean="0"/>
              <a:t>perm_set</a:t>
            </a:r>
            <a:r>
              <a:rPr lang="zh-CN" altLang="en-US" sz="2800" dirty="0" smtClean="0"/>
              <a:t>，可以用“</a:t>
            </a:r>
            <a:r>
              <a:rPr lang="en-US" altLang="zh-CN" sz="2800" dirty="0" smtClean="0"/>
              <a:t>{}</a:t>
            </a:r>
            <a:r>
              <a:rPr lang="zh-CN" altLang="en-US" sz="2800" dirty="0" smtClean="0"/>
              <a:t>”括起来</a:t>
            </a:r>
            <a:endParaRPr lang="en-US" altLang="zh-CN" sz="2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05683"/>
            <a:ext cx="8659433" cy="4096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504" y="2415315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（</a:t>
            </a:r>
            <a:r>
              <a:rPr lang="en-US" altLang="zh-CN" sz="2800" dirty="0"/>
              <a:t>2</a:t>
            </a:r>
            <a:r>
              <a:rPr lang="zh-CN" altLang="en-US" sz="2800" dirty="0" smtClean="0"/>
              <a:t>）“</a:t>
            </a:r>
            <a:r>
              <a:rPr lang="en-US" altLang="zh-CN" sz="2800" dirty="0" smtClean="0"/>
              <a:t>~</a:t>
            </a:r>
            <a:r>
              <a:rPr lang="zh-CN" altLang="en-US" sz="2800" dirty="0" smtClean="0"/>
              <a:t>”号，表示除了“</a:t>
            </a:r>
            <a:r>
              <a:rPr lang="en-US" altLang="zh-CN" sz="2800" dirty="0" smtClean="0"/>
              <a:t>~</a:t>
            </a:r>
            <a:r>
              <a:rPr lang="zh-CN" altLang="en-US" sz="2800" dirty="0" smtClean="0"/>
              <a:t>”以外</a:t>
            </a:r>
            <a:endParaRPr lang="en-US" altLang="zh-CN" sz="28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38535"/>
            <a:ext cx="6159649" cy="4096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504" y="3390678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）“</a:t>
            </a:r>
            <a:r>
              <a:rPr lang="en-US" altLang="zh-CN" sz="2800" dirty="0"/>
              <a:t>-</a:t>
            </a:r>
            <a:r>
              <a:rPr lang="zh-CN" altLang="en-US" sz="2800" dirty="0" smtClean="0"/>
              <a:t>”号，表示去除某项内容</a:t>
            </a:r>
            <a:endParaRPr lang="en-US" altLang="zh-CN" sz="28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913124"/>
            <a:ext cx="8039005" cy="5959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3224" y="4581128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（</a:t>
            </a:r>
            <a:r>
              <a:rPr lang="en-US" altLang="zh-CN" sz="2800" dirty="0"/>
              <a:t>4</a:t>
            </a:r>
            <a:r>
              <a:rPr lang="zh-CN" altLang="en-US" sz="2800" dirty="0" smtClean="0"/>
              <a:t>）“</a:t>
            </a:r>
            <a:r>
              <a:rPr lang="en-US" altLang="zh-CN" sz="2800" dirty="0" smtClean="0"/>
              <a:t>*</a:t>
            </a:r>
            <a:r>
              <a:rPr lang="zh-CN" altLang="en-US" sz="2800" dirty="0" smtClean="0"/>
              <a:t>”号，表示所有内容</a:t>
            </a:r>
            <a:endParaRPr lang="en-US" altLang="zh-CN" sz="2800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0" y="5148553"/>
            <a:ext cx="6158115" cy="36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3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策略编写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12" y="461664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目前主要根据</a:t>
            </a:r>
            <a:r>
              <a:rPr lang="en-US" altLang="zh-CN" sz="2800" dirty="0" err="1" smtClean="0"/>
              <a:t>logcat</a:t>
            </a:r>
            <a:r>
              <a:rPr lang="zh-CN" altLang="en-US" sz="2800" dirty="0" smtClean="0"/>
              <a:t>截取的</a:t>
            </a:r>
            <a:r>
              <a:rPr lang="en-US" altLang="zh-CN" sz="2800" dirty="0" err="1" smtClean="0"/>
              <a:t>avc</a:t>
            </a:r>
            <a:r>
              <a:rPr lang="zh-CN" altLang="en-US" sz="2800" dirty="0" smtClean="0"/>
              <a:t>日志来编写安全策略，</a:t>
            </a:r>
            <a:r>
              <a:rPr lang="en-US" altLang="zh-CN" sz="2800" dirty="0" err="1" smtClean="0"/>
              <a:t>avc</a:t>
            </a:r>
            <a:r>
              <a:rPr lang="zh-CN" altLang="en-US" sz="2800" dirty="0" smtClean="0"/>
              <a:t>日志示例如下：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1" y="1274404"/>
            <a:ext cx="9108414" cy="919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504" y="3946738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转化</a:t>
            </a:r>
            <a:r>
              <a:rPr lang="zh-CN" altLang="en-US" sz="2800" dirty="0"/>
              <a:t>后</a:t>
            </a:r>
            <a:r>
              <a:rPr lang="zh-CN" altLang="en-US" sz="2800" dirty="0" smtClean="0"/>
              <a:t>的安全策略如下：</a:t>
            </a:r>
            <a:endParaRPr lang="en-US" altLang="zh-CN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19551" y="530120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         也可使用工具</a:t>
            </a:r>
            <a:r>
              <a:rPr lang="en-US" altLang="zh-CN" sz="2800" dirty="0" smtClean="0"/>
              <a:t>audit2allow</a:t>
            </a:r>
            <a:r>
              <a:rPr lang="zh-CN" altLang="en-US" sz="2800" dirty="0" smtClean="0"/>
              <a:t>来进行自动转化，请自行百度学习。</a:t>
            </a:r>
            <a:endParaRPr lang="en-US" altLang="zh-CN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179512" y="2361482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其转化规则如下：</a:t>
            </a:r>
            <a:endParaRPr lang="en-US" altLang="zh-CN" sz="28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087089"/>
            <a:ext cx="7041826" cy="6789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4532641"/>
            <a:ext cx="5685225" cy="6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02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7504" y="62068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宏</a:t>
            </a:r>
            <a:r>
              <a:rPr lang="zh-CN" altLang="en-US" sz="2800" dirty="0"/>
              <a:t>命令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zh-CN" altLang="en-US" sz="2800" dirty="0" smtClean="0"/>
              <a:t>关键字为</a:t>
            </a:r>
            <a:r>
              <a:rPr lang="en-US" altLang="zh-CN" sz="2800" dirty="0" smtClean="0"/>
              <a:t>macros</a:t>
            </a:r>
            <a:r>
              <a:rPr lang="zh-CN" altLang="en-US" sz="2800" dirty="0" smtClean="0"/>
              <a:t>，查找指令为</a:t>
            </a:r>
            <a:r>
              <a:rPr lang="en-US" altLang="zh-CN" sz="2800" dirty="0" smtClean="0"/>
              <a:t>find . -name “*macros*”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868720"/>
            <a:ext cx="7240010" cy="24482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504" y="5381116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使用示例：</a:t>
            </a:r>
            <a:endParaRPr lang="en-US" altLang="zh-CN" sz="28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441037"/>
            <a:ext cx="5878206" cy="11521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504" y="2785458"/>
            <a:ext cx="1872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te_macros</a:t>
            </a:r>
            <a:r>
              <a:rPr lang="zh-CN" altLang="en-US" sz="2800" dirty="0" smtClean="0"/>
              <a:t>：策略语句的宏定义</a:t>
            </a:r>
            <a:endParaRPr lang="en-US" altLang="zh-CN" sz="28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556562"/>
            <a:ext cx="5706271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5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7504" y="3861048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使用示例：</a:t>
            </a:r>
            <a:endParaRPr lang="en-US" altLang="zh-CN" sz="28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79512" y="555988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neverallow_macros</a:t>
            </a:r>
            <a:r>
              <a:rPr lang="zh-CN" altLang="en-US" sz="2800" dirty="0" smtClean="0"/>
              <a:t>：</a:t>
            </a:r>
            <a:r>
              <a:rPr lang="en-US" altLang="zh-CN" sz="2800" dirty="0" err="1" smtClean="0"/>
              <a:t>neverallow</a:t>
            </a:r>
            <a:r>
              <a:rPr lang="zh-CN" altLang="en-US" sz="2800" dirty="0" smtClean="0"/>
              <a:t>的宏定义</a:t>
            </a:r>
            <a:endParaRPr lang="en-US" altLang="zh-CN" sz="2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441"/>
            <a:ext cx="9144000" cy="2530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" y="4390798"/>
            <a:ext cx="8124351" cy="4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51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1189" y="4941168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使用示例：</a:t>
            </a:r>
            <a:endParaRPr lang="en-US" altLang="zh-CN" sz="28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79512" y="555988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global_macros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全局</a:t>
            </a:r>
            <a:r>
              <a:rPr lang="zh-CN" altLang="en-US" sz="2800" dirty="0" smtClean="0"/>
              <a:t>宏定义</a:t>
            </a:r>
            <a:endParaRPr lang="en-US" altLang="zh-CN" sz="2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9" y="1079208"/>
            <a:ext cx="8306959" cy="37914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9" y="5495496"/>
            <a:ext cx="7554146" cy="97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5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7504" y="620688"/>
            <a:ext cx="47525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/>
              <a:t>c</a:t>
            </a:r>
            <a:r>
              <a:rPr lang="en-US" altLang="zh-CN" sz="2800" dirty="0" smtClean="0"/>
              <a:t>ontexts</a:t>
            </a:r>
            <a:r>
              <a:rPr lang="zh-CN" altLang="en-US" sz="2800" dirty="0" smtClean="0"/>
              <a:t>文件：</a:t>
            </a:r>
            <a:endParaRPr lang="en-US" altLang="zh-CN" sz="2800" dirty="0" smtClean="0"/>
          </a:p>
          <a:p>
            <a:r>
              <a:rPr lang="zh-CN" altLang="en-US" sz="2800" dirty="0" smtClean="0"/>
              <a:t>关键字为</a:t>
            </a:r>
            <a:r>
              <a:rPr lang="en-US" altLang="zh-CN" sz="2800" dirty="0" smtClean="0"/>
              <a:t>contexts</a:t>
            </a:r>
            <a:r>
              <a:rPr lang="zh-CN" altLang="en-US" sz="2800" dirty="0" smtClean="0"/>
              <a:t>，查找指令为</a:t>
            </a:r>
            <a:r>
              <a:rPr lang="en-US" altLang="zh-CN" sz="2800" dirty="0" smtClean="0"/>
              <a:t>find . -name “*contexts*”</a:t>
            </a:r>
          </a:p>
          <a:p>
            <a:r>
              <a:rPr lang="zh-CN" altLang="en-US" sz="2800" dirty="0" smtClean="0"/>
              <a:t>其主要分为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类：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service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property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app.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7504" y="272783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/>
              <a:t>file_contexts</a:t>
            </a:r>
            <a:r>
              <a:rPr lang="en-US" altLang="zh-CN" sz="2800" dirty="0" smtClean="0"/>
              <a:t>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48" y="960885"/>
            <a:ext cx="3086531" cy="1790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251054"/>
            <a:ext cx="7086600" cy="2457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2" y="5712851"/>
            <a:ext cx="6437383" cy="41177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2" y="6132924"/>
            <a:ext cx="6525536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7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8590" y="624476"/>
            <a:ext cx="259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genfs_contexts</a:t>
            </a:r>
            <a:r>
              <a:rPr lang="en-US" altLang="zh-CN" sz="2800" dirty="0" smtClean="0"/>
              <a:t>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2" y="1182059"/>
            <a:ext cx="6420746" cy="22482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2" y="3464636"/>
            <a:ext cx="6849431" cy="1143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0" y="4869160"/>
            <a:ext cx="9144000" cy="68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17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0767" y="432855"/>
            <a:ext cx="3241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property_contexts</a:t>
            </a:r>
            <a:r>
              <a:rPr lang="en-US" altLang="zh-CN" sz="2800" dirty="0" smtClean="0"/>
              <a:t>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7" y="965566"/>
            <a:ext cx="5256584" cy="17019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0" y="3487236"/>
            <a:ext cx="7268589" cy="4953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73" y="4590397"/>
            <a:ext cx="4791744" cy="139084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0409" y="2992827"/>
            <a:ext cx="3241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使用示例</a:t>
            </a:r>
            <a:r>
              <a:rPr lang="en-US" altLang="zh-CN" sz="2800" dirty="0" smtClean="0"/>
              <a:t>: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11111" y="4067177"/>
            <a:ext cx="3241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或</a:t>
            </a:r>
            <a:endParaRPr lang="en-US" altLang="zh-CN" sz="2800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72" y="900658"/>
            <a:ext cx="4515628" cy="17219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0" y="2697948"/>
            <a:ext cx="5458587" cy="23815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65545" y="4883548"/>
            <a:ext cx="3241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</a:t>
            </a:r>
            <a:r>
              <a:rPr lang="en-US" altLang="zh-CN" sz="28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宏语句不要加“</a:t>
            </a:r>
            <a:r>
              <a:rPr lang="en-US" altLang="zh-CN" sz="2800" dirty="0" smtClean="0">
                <a:solidFill>
                  <a:srgbClr val="FF0000"/>
                </a:solidFill>
              </a:rPr>
              <a:t>;</a:t>
            </a:r>
            <a:r>
              <a:rPr lang="zh-CN" altLang="en-US" sz="2800" dirty="0" smtClean="0">
                <a:solidFill>
                  <a:srgbClr val="FF0000"/>
                </a:solidFill>
              </a:rPr>
              <a:t>”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0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5536" y="692696"/>
            <a:ext cx="830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另附学习过程中的一些编译问题记录，请参考</a:t>
            </a:r>
            <a:endParaRPr lang="en-US" altLang="zh-CN" sz="2800" dirty="0" smtClean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162481"/>
              </p:ext>
            </p:extLst>
          </p:nvPr>
        </p:nvGraphicFramePr>
        <p:xfrm>
          <a:off x="552450" y="4221088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工作表" showAsIcon="1" r:id="rId5" imgW="914400" imgH="828720" progId="Excel.Sheet.12">
                  <p:embed/>
                </p:oleObj>
              </mc:Choice>
              <mc:Fallback>
                <p:oleObj name="工作表" showAsIcon="1" r:id="rId5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450" y="4221088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775539"/>
              </p:ext>
            </p:extLst>
          </p:nvPr>
        </p:nvGraphicFramePr>
        <p:xfrm>
          <a:off x="1907704" y="1373596"/>
          <a:ext cx="16510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包装程序外壳对象" showAsIcon="1" r:id="rId7" imgW="1650960" imgH="500400" progId="Package">
                  <p:embed/>
                </p:oleObj>
              </mc:Choice>
              <mc:Fallback>
                <p:oleObj name="包装程序外壳对象" showAsIcon="1" r:id="rId7" imgW="165096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704" y="1373596"/>
                        <a:ext cx="165100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121365"/>
              </p:ext>
            </p:extLst>
          </p:nvPr>
        </p:nvGraphicFramePr>
        <p:xfrm>
          <a:off x="3780808" y="1417624"/>
          <a:ext cx="16510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包装程序外壳对象" showAsIcon="1" r:id="rId9" imgW="1650960" imgH="500400" progId="Package">
                  <p:embed/>
                </p:oleObj>
              </mc:Choice>
              <mc:Fallback>
                <p:oleObj name="包装程序外壳对象" showAsIcon="1" r:id="rId9" imgW="165096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80808" y="1417624"/>
                        <a:ext cx="165100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383964"/>
              </p:ext>
            </p:extLst>
          </p:nvPr>
        </p:nvGraphicFramePr>
        <p:xfrm>
          <a:off x="5796136" y="1420409"/>
          <a:ext cx="16510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包装程序外壳对象" showAsIcon="1" r:id="rId11" imgW="1650960" imgH="500400" progId="Package">
                  <p:embed/>
                </p:oleObj>
              </mc:Choice>
              <mc:Fallback>
                <p:oleObj name="包装程序外壳对象" showAsIcon="1" r:id="rId11" imgW="165096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96136" y="1420409"/>
                        <a:ext cx="165100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97619"/>
              </p:ext>
            </p:extLst>
          </p:nvPr>
        </p:nvGraphicFramePr>
        <p:xfrm>
          <a:off x="201026" y="2164855"/>
          <a:ext cx="16510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包装程序外壳对象" showAsIcon="1" r:id="rId13" imgW="1650960" imgH="500400" progId="Package">
                  <p:embed/>
                </p:oleObj>
              </mc:Choice>
              <mc:Fallback>
                <p:oleObj name="包装程序外壳对象" showAsIcon="1" r:id="rId13" imgW="165096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1026" y="2164855"/>
                        <a:ext cx="165100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474031"/>
              </p:ext>
            </p:extLst>
          </p:nvPr>
        </p:nvGraphicFramePr>
        <p:xfrm>
          <a:off x="1979712" y="2164854"/>
          <a:ext cx="16510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包装程序外壳对象" showAsIcon="1" r:id="rId15" imgW="1650960" imgH="500400" progId="Package">
                  <p:embed/>
                </p:oleObj>
              </mc:Choice>
              <mc:Fallback>
                <p:oleObj name="包装程序外壳对象" showAsIcon="1" r:id="rId15" imgW="165096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79712" y="2164854"/>
                        <a:ext cx="165100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033279"/>
              </p:ext>
            </p:extLst>
          </p:nvPr>
        </p:nvGraphicFramePr>
        <p:xfrm>
          <a:off x="3823633" y="2164853"/>
          <a:ext cx="16510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包装程序外壳对象" showAsIcon="1" r:id="rId17" imgW="1650960" imgH="500400" progId="Package">
                  <p:embed/>
                </p:oleObj>
              </mc:Choice>
              <mc:Fallback>
                <p:oleObj name="包装程序外壳对象" showAsIcon="1" r:id="rId17" imgW="165096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823633" y="2164853"/>
                        <a:ext cx="165100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720404"/>
              </p:ext>
            </p:extLst>
          </p:nvPr>
        </p:nvGraphicFramePr>
        <p:xfrm>
          <a:off x="5796136" y="2164852"/>
          <a:ext cx="16510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包装程序外壳对象" showAsIcon="1" r:id="rId19" imgW="1650960" imgH="500400" progId="Package">
                  <p:embed/>
                </p:oleObj>
              </mc:Choice>
              <mc:Fallback>
                <p:oleObj name="包装程序外壳对象" showAsIcon="1" r:id="rId19" imgW="165096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796136" y="2164852"/>
                        <a:ext cx="165100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362638"/>
              </p:ext>
            </p:extLst>
          </p:nvPr>
        </p:nvGraphicFramePr>
        <p:xfrm>
          <a:off x="176837" y="3135664"/>
          <a:ext cx="16510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包装程序外壳对象" showAsIcon="1" r:id="rId21" imgW="1650960" imgH="500400" progId="Package">
                  <p:embed/>
                </p:oleObj>
              </mc:Choice>
              <mc:Fallback>
                <p:oleObj name="包装程序外壳对象" showAsIcon="1" r:id="rId21" imgW="165096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76837" y="3135664"/>
                        <a:ext cx="165100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23241"/>
              </p:ext>
            </p:extLst>
          </p:nvPr>
        </p:nvGraphicFramePr>
        <p:xfrm>
          <a:off x="1979712" y="3137131"/>
          <a:ext cx="16510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包装程序外壳对象" showAsIcon="1" r:id="rId23" imgW="1650960" imgH="500400" progId="Package">
                  <p:embed/>
                </p:oleObj>
              </mc:Choice>
              <mc:Fallback>
                <p:oleObj name="包装程序外壳对象" showAsIcon="1" r:id="rId23" imgW="165096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79712" y="3137131"/>
                        <a:ext cx="165100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833332"/>
              </p:ext>
            </p:extLst>
          </p:nvPr>
        </p:nvGraphicFramePr>
        <p:xfrm>
          <a:off x="184150" y="1386690"/>
          <a:ext cx="16510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包装程序外壳对象" showAsIcon="1" r:id="rId25" imgW="1650960" imgH="500400" progId="Package">
                  <p:embed/>
                </p:oleObj>
              </mc:Choice>
              <mc:Fallback>
                <p:oleObj name="包装程序外壳对象" showAsIcon="1" r:id="rId25" imgW="165096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84150" y="1386690"/>
                        <a:ext cx="165100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957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6"/>
          <p:cNvSpPr txBox="1"/>
          <p:nvPr/>
        </p:nvSpPr>
        <p:spPr>
          <a:xfrm>
            <a:off x="2411760" y="2392432"/>
            <a:ext cx="5112568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sym typeface="Arial" panose="020B0604020202020204" pitchFamily="34" charset="0"/>
              </a:rPr>
              <a:t>感谢聆听 批评指导</a:t>
            </a:r>
            <a:endParaRPr lang="en-US" sz="4000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/>
        </p:nvSpPr>
        <p:spPr bwMode="auto">
          <a:xfrm>
            <a:off x="2095500" y="2641600"/>
            <a:ext cx="5644852" cy="631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50181" tIns="75091" rIns="150181" bIns="75091"/>
          <a:lstStyle/>
          <a:p>
            <a:pPr defTabSz="882650">
              <a:spcBef>
                <a:spcPct val="2000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Calibri" panose="020F0502020204030204" pitchFamily="34" charset="0"/>
              </a:rPr>
              <a:t>会议结束，谢谢大家</a:t>
            </a:r>
          </a:p>
        </p:txBody>
      </p:sp>
      <p:sp>
        <p:nvSpPr>
          <p:cNvPr id="14" name="文本框 1"/>
          <p:cNvSpPr txBox="1"/>
          <p:nvPr/>
        </p:nvSpPr>
        <p:spPr>
          <a:xfrm>
            <a:off x="2595155" y="2875002"/>
            <a:ext cx="39536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600" dirty="0" smtClean="0">
                <a:solidFill>
                  <a:srgbClr val="0070C0"/>
                </a:solidFill>
              </a:rPr>
              <a:t>Thank you!</a:t>
            </a:r>
            <a:endParaRPr lang="zh-CN" altLang="en-US" sz="6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10800000" flipV="1">
            <a:off x="2241113" y="1412775"/>
            <a:ext cx="568308" cy="566515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92100" dist="215900" dir="708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 smtClean="0"/>
              <a:t>01</a:t>
            </a:r>
            <a:endParaRPr kumimoji="1" lang="zh-CN" altLang="en-US" sz="1600" b="1" dirty="0"/>
          </a:p>
        </p:txBody>
      </p:sp>
      <p:sp>
        <p:nvSpPr>
          <p:cNvPr id="7" name="椭圆 6"/>
          <p:cNvSpPr/>
          <p:nvPr/>
        </p:nvSpPr>
        <p:spPr>
          <a:xfrm rot="10800000" flipV="1">
            <a:off x="2263900" y="3285685"/>
            <a:ext cx="568308" cy="566515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92100" dist="215900" dir="708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 smtClean="0"/>
              <a:t>03</a:t>
            </a:r>
            <a:endParaRPr kumimoji="1" lang="zh-CN" altLang="en-US" sz="1600" b="1" dirty="0"/>
          </a:p>
        </p:txBody>
      </p:sp>
      <p:sp>
        <p:nvSpPr>
          <p:cNvPr id="8" name="文本框 79"/>
          <p:cNvSpPr txBox="1"/>
          <p:nvPr/>
        </p:nvSpPr>
        <p:spPr>
          <a:xfrm>
            <a:off x="3031286" y="1465200"/>
            <a:ext cx="55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9" name="TextBox 39"/>
          <p:cNvSpPr txBox="1"/>
          <p:nvPr/>
        </p:nvSpPr>
        <p:spPr>
          <a:xfrm>
            <a:off x="806907" y="2061530"/>
            <a:ext cx="842013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4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032940" y="1268760"/>
            <a:ext cx="45574" cy="446449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240"/>
            <a:ext cx="1648920" cy="2088232"/>
          </a:xfrm>
          <a:prstGeom prst="rect">
            <a:avLst/>
          </a:prstGeom>
        </p:spPr>
      </p:pic>
      <p:sp>
        <p:nvSpPr>
          <p:cNvPr id="12" name="文本框 79"/>
          <p:cNvSpPr txBox="1"/>
          <p:nvPr/>
        </p:nvSpPr>
        <p:spPr>
          <a:xfrm>
            <a:off x="3017593" y="3338111"/>
            <a:ext cx="55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 rot="10800000" flipV="1">
            <a:off x="2251930" y="2279844"/>
            <a:ext cx="568308" cy="566515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92100" dist="215900" dir="708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 smtClean="0"/>
              <a:t>02</a:t>
            </a:r>
            <a:endParaRPr kumimoji="1" lang="zh-CN" altLang="en-US" sz="1600" b="1" dirty="0"/>
          </a:p>
        </p:txBody>
      </p:sp>
      <p:sp>
        <p:nvSpPr>
          <p:cNvPr id="14" name="文本框 79"/>
          <p:cNvSpPr txBox="1"/>
          <p:nvPr/>
        </p:nvSpPr>
        <p:spPr>
          <a:xfrm>
            <a:off x="3028276" y="2384695"/>
            <a:ext cx="55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标签与规则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28276" y="41637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策略编写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 rot="10800000" flipV="1">
            <a:off x="2275541" y="4152754"/>
            <a:ext cx="568308" cy="566515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92100" dist="215900" dir="708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 smtClean="0"/>
              <a:t>04</a:t>
            </a:r>
            <a:endParaRPr kumimoji="1" lang="zh-CN" altLang="en-US" sz="1600" b="1" dirty="0"/>
          </a:p>
        </p:txBody>
      </p:sp>
      <p:sp>
        <p:nvSpPr>
          <p:cNvPr id="15" name="椭圆 14"/>
          <p:cNvSpPr/>
          <p:nvPr/>
        </p:nvSpPr>
        <p:spPr>
          <a:xfrm rot="10800000" flipV="1">
            <a:off x="2282989" y="5019822"/>
            <a:ext cx="568308" cy="566515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92100" dist="215900" dir="708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b="1" dirty="0" smtClean="0"/>
              <a:t>05</a:t>
            </a:r>
            <a:endParaRPr kumimoji="1" lang="zh-CN" altLang="en-US" sz="1600" b="1" dirty="0"/>
          </a:p>
        </p:txBody>
      </p:sp>
      <p:sp>
        <p:nvSpPr>
          <p:cNvPr id="16" name="矩形 15"/>
          <p:cNvSpPr/>
          <p:nvPr/>
        </p:nvSpPr>
        <p:spPr>
          <a:xfrm>
            <a:off x="3046877" y="50722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8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/>
      <p:bldP spid="12" grpId="0"/>
      <p:bldP spid="13" grpId="0" animBg="1"/>
      <p:bldP spid="14" grpId="0"/>
      <p:bldP spid="17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9512" y="461664"/>
            <a:ext cx="8352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        </a:t>
            </a:r>
            <a:r>
              <a:rPr lang="en-US" altLang="zh-CN" sz="2800" dirty="0" err="1" smtClean="0"/>
              <a:t>SEAndroid</a:t>
            </a:r>
            <a:r>
              <a:rPr lang="zh-CN" altLang="en-US" sz="2800" dirty="0"/>
              <a:t>是</a:t>
            </a:r>
            <a:r>
              <a:rPr lang="en-US" altLang="zh-CN" sz="2800" dirty="0" smtClean="0"/>
              <a:t>Google</a:t>
            </a:r>
            <a:r>
              <a:rPr lang="zh-CN" altLang="en-US" sz="2800" dirty="0" smtClean="0"/>
              <a:t>推出</a:t>
            </a:r>
            <a:r>
              <a:rPr lang="zh-CN" altLang="en-US" sz="2800" dirty="0"/>
              <a:t>的一套以</a:t>
            </a:r>
            <a:r>
              <a:rPr lang="en-US" altLang="zh-CN" sz="2800" dirty="0" err="1"/>
              <a:t>SELinux</a:t>
            </a:r>
            <a:r>
              <a:rPr lang="zh-CN" altLang="en-US" sz="2800" dirty="0"/>
              <a:t>为核心的系统安全</a:t>
            </a:r>
            <a:r>
              <a:rPr lang="zh-CN" altLang="en-US" sz="2800" dirty="0" smtClean="0"/>
              <a:t>机制。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</a:t>
            </a:r>
            <a:r>
              <a:rPr lang="en-US" altLang="zh-CN" sz="2800" dirty="0" err="1" smtClean="0"/>
              <a:t>SELinux</a:t>
            </a:r>
            <a:r>
              <a:rPr lang="zh-CN" altLang="en-US" sz="2800" dirty="0"/>
              <a:t>是一种基于域</a:t>
            </a:r>
            <a:r>
              <a:rPr lang="en-US" altLang="zh-CN" sz="2800" dirty="0"/>
              <a:t>-</a:t>
            </a:r>
            <a:r>
              <a:rPr lang="zh-CN" altLang="en-US" sz="2800" dirty="0"/>
              <a:t>类型（</a:t>
            </a:r>
            <a:r>
              <a:rPr lang="en-US" altLang="zh-CN" sz="2800" dirty="0"/>
              <a:t>domain-type</a:t>
            </a:r>
            <a:r>
              <a:rPr lang="zh-CN" altLang="en-US" sz="2800" dirty="0"/>
              <a:t>）模型的强制访问控制（</a:t>
            </a:r>
            <a:r>
              <a:rPr lang="en-US" altLang="zh-CN" sz="2800" dirty="0"/>
              <a:t>MAC</a:t>
            </a:r>
            <a:r>
              <a:rPr lang="zh-CN" altLang="en-US" sz="2800" dirty="0"/>
              <a:t>）</a:t>
            </a:r>
            <a:r>
              <a:rPr lang="zh-CN" altLang="en-US" sz="2800" dirty="0" smtClean="0"/>
              <a:t>安全系统。</a:t>
            </a:r>
            <a:endParaRPr lang="en-US" altLang="zh-CN" sz="2800" dirty="0" smtClean="0"/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    MAC</a:t>
            </a:r>
            <a:r>
              <a:rPr lang="zh-CN" altLang="en-US" sz="2800" dirty="0" smtClean="0"/>
              <a:t>是指，在强制控制方式中，主体（</a:t>
            </a:r>
            <a:r>
              <a:rPr lang="en-US" altLang="zh-CN" sz="2800" dirty="0" smtClean="0"/>
              <a:t>Subject</a:t>
            </a:r>
            <a:r>
              <a:rPr lang="zh-CN" altLang="en-US" sz="2800" dirty="0" smtClean="0"/>
              <a:t>）访问客体（</a:t>
            </a:r>
            <a:r>
              <a:rPr lang="en-US" altLang="zh-CN" sz="2800" dirty="0" smtClean="0"/>
              <a:t>Object</a:t>
            </a:r>
            <a:r>
              <a:rPr lang="zh-CN" altLang="en-US" sz="2800" dirty="0" smtClean="0"/>
              <a:t>）的权力取决操作系统的具体控制规则。</a:t>
            </a:r>
            <a:endParaRPr lang="en-US" altLang="zh-CN" sz="28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276077"/>
              </p:ext>
            </p:extLst>
          </p:nvPr>
        </p:nvGraphicFramePr>
        <p:xfrm>
          <a:off x="565624" y="3570207"/>
          <a:ext cx="7966816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Visio" r:id="rId5" imgW="3943446" imgH="1105085" progId="Visio.Drawing.15">
                  <p:embed/>
                </p:oleObj>
              </mc:Choice>
              <mc:Fallback>
                <p:oleObj name="Visio" r:id="rId5" imgW="3943446" imgH="1105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624" y="3570207"/>
                        <a:ext cx="7966816" cy="2232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23528" y="5802455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说明：主体一般为进程，客体一般为文件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45196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标签与规则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9512" y="461664"/>
            <a:ext cx="8352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        </a:t>
            </a:r>
            <a:r>
              <a:rPr lang="en-US" altLang="zh-CN" sz="2800" dirty="0"/>
              <a:t>Android</a:t>
            </a:r>
            <a:r>
              <a:rPr lang="zh-CN" altLang="en-US" sz="2800" dirty="0"/>
              <a:t>系统中的任何资源（包括</a:t>
            </a:r>
            <a:r>
              <a:rPr lang="en-US" altLang="zh-CN" sz="2800" dirty="0"/>
              <a:t>Socket</a:t>
            </a:r>
            <a:r>
              <a:rPr lang="zh-CN" altLang="en-US" sz="2800" dirty="0"/>
              <a:t>、文件、进程等）都有自己对应的标签</a:t>
            </a:r>
            <a:r>
              <a:rPr lang="zh-CN" altLang="en-US" sz="2800" dirty="0" smtClean="0"/>
              <a:t>。标签（</a:t>
            </a:r>
            <a:r>
              <a:rPr lang="en-US" altLang="zh-CN" sz="2800" dirty="0" smtClean="0"/>
              <a:t>label</a:t>
            </a:r>
            <a:r>
              <a:rPr lang="zh-CN" altLang="en-US" sz="2800" dirty="0" smtClean="0"/>
              <a:t>）是</a:t>
            </a:r>
            <a:r>
              <a:rPr lang="en-US" altLang="zh-CN" sz="2800" dirty="0" err="1" smtClean="0"/>
              <a:t>SEAndroid</a:t>
            </a:r>
            <a:r>
              <a:rPr lang="zh-CN" altLang="en-US" sz="2800" dirty="0" smtClean="0"/>
              <a:t>机制的基础，它用于为策略和行为提供匹配条件。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标签的基本格式为：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08433"/>
            <a:ext cx="5006925" cy="10452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0988" y="3831816"/>
            <a:ext cx="83529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各属性释义如下：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/>
              <a:t>user</a:t>
            </a:r>
            <a:endParaRPr lang="en-US" altLang="zh-CN" sz="2800" dirty="0"/>
          </a:p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代表用户，目前均为</a:t>
            </a:r>
            <a:r>
              <a:rPr lang="en-US" altLang="zh-CN" sz="2800" dirty="0" smtClean="0"/>
              <a:t>u</a:t>
            </a:r>
          </a:p>
          <a:p>
            <a:r>
              <a:rPr lang="zh-CN" altLang="en-US" sz="2800" dirty="0" smtClean="0"/>
              <a:t>源码目录：</a:t>
            </a:r>
            <a:r>
              <a:rPr lang="en-US" altLang="zh-CN" sz="2800" dirty="0"/>
              <a:t>system/</a:t>
            </a:r>
            <a:r>
              <a:rPr lang="en-US" altLang="zh-CN" sz="2800" dirty="0" err="1"/>
              <a:t>sepolicy</a:t>
            </a:r>
            <a:r>
              <a:rPr lang="en-US" altLang="zh-CN" sz="2800" dirty="0"/>
              <a:t>/private/users</a:t>
            </a:r>
            <a:endParaRPr lang="en-US" altLang="zh-CN" sz="2800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725881"/>
            <a:ext cx="7543426" cy="43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7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标签与规则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9512" y="461664"/>
            <a:ext cx="835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/>
              <a:t>r</a:t>
            </a:r>
            <a:r>
              <a:rPr lang="en-US" altLang="zh-CN" sz="2800" dirty="0" smtClean="0"/>
              <a:t>ole</a:t>
            </a:r>
          </a:p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代表角色，对于主体为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，对于客体为</a:t>
            </a:r>
            <a:r>
              <a:rPr lang="en-US" altLang="zh-CN" sz="2800" dirty="0" err="1" smtClean="0"/>
              <a:t>object_r</a:t>
            </a:r>
            <a:endParaRPr lang="en-US" altLang="zh-CN" sz="2800" dirty="0" smtClean="0"/>
          </a:p>
          <a:p>
            <a:r>
              <a:rPr lang="zh-CN" altLang="en-US" sz="2800" dirty="0"/>
              <a:t>源码</a:t>
            </a:r>
            <a:r>
              <a:rPr lang="zh-CN" altLang="en-US" sz="2800" dirty="0" smtClean="0"/>
              <a:t>目录：</a:t>
            </a:r>
            <a:r>
              <a:rPr lang="en-US" altLang="zh-CN" sz="2800" dirty="0" smtClean="0"/>
              <a:t>/system/</a:t>
            </a:r>
            <a:r>
              <a:rPr lang="en-US" altLang="zh-CN" sz="2800" dirty="0" err="1" smtClean="0"/>
              <a:t>sepolicy</a:t>
            </a:r>
            <a:r>
              <a:rPr lang="en-US" altLang="zh-CN" sz="2800" dirty="0" smtClean="0"/>
              <a:t>/public/roles</a:t>
            </a:r>
            <a:endParaRPr lang="en-US" altLang="zh-CN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83512" y="2472690"/>
            <a:ext cx="83529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/>
              <a:t>type</a:t>
            </a:r>
            <a:endParaRPr lang="en-US" altLang="zh-CN" sz="2800" dirty="0"/>
          </a:p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代表类型，对于主体一般为</a:t>
            </a:r>
            <a:r>
              <a:rPr lang="en-US" altLang="zh-CN" sz="2800" dirty="0" smtClean="0"/>
              <a:t>domain</a:t>
            </a:r>
            <a:r>
              <a:rPr lang="zh-CN" altLang="en-US" sz="2800" dirty="0" smtClean="0"/>
              <a:t>，对于客体一般为</a:t>
            </a:r>
            <a:r>
              <a:rPr lang="en-US" altLang="zh-CN" sz="2800" dirty="0" smtClean="0"/>
              <a:t>type</a:t>
            </a:r>
            <a:r>
              <a:rPr lang="zh-CN" altLang="en-US" sz="2800" dirty="0" smtClean="0"/>
              <a:t>（</a:t>
            </a:r>
            <a:r>
              <a:rPr lang="en-US" altLang="zh-CN" sz="2800" dirty="0" err="1" smtClean="0"/>
              <a:t>fs_type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file_type</a:t>
            </a:r>
            <a:r>
              <a:rPr lang="en-US" altLang="zh-CN" sz="2800" dirty="0" smtClean="0"/>
              <a:t>…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r>
              <a:rPr lang="zh-CN" altLang="en-US" sz="2800" dirty="0" smtClean="0"/>
              <a:t>源码目录：</a:t>
            </a:r>
            <a:r>
              <a:rPr lang="en-US" altLang="zh-CN" sz="2800" dirty="0" smtClean="0"/>
              <a:t>system/</a:t>
            </a:r>
            <a:r>
              <a:rPr lang="en-US" altLang="zh-CN" sz="2800" dirty="0" err="1" smtClean="0"/>
              <a:t>sepolicy</a:t>
            </a:r>
            <a:r>
              <a:rPr lang="en-US" altLang="zh-CN" sz="2800" dirty="0" smtClean="0"/>
              <a:t>/public/attributes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0" y="1846659"/>
            <a:ext cx="5023582" cy="600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0" y="4314440"/>
            <a:ext cx="4526202" cy="15236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50" y="5805264"/>
            <a:ext cx="53244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标签与规则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9512" y="461664"/>
            <a:ext cx="8352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err="1"/>
              <a:t>m</a:t>
            </a:r>
            <a:r>
              <a:rPr lang="en-US" altLang="zh-CN" sz="2800" dirty="0" err="1" smtClean="0"/>
              <a:t>ls_level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代表安全级别，一般为</a:t>
            </a:r>
            <a:r>
              <a:rPr lang="en-US" altLang="zh-CN" sz="2800" dirty="0" smtClean="0"/>
              <a:t>s0</a:t>
            </a:r>
            <a:r>
              <a:rPr lang="zh-CN" altLang="en-US" sz="2800" dirty="0" smtClean="0"/>
              <a:t>，为了满足军用和教育行业而设计的</a:t>
            </a:r>
            <a:r>
              <a:rPr lang="en-US" altLang="zh-CN" sz="2800" dirty="0" smtClean="0"/>
              <a:t>Multi-</a:t>
            </a:r>
            <a:r>
              <a:rPr lang="en-US" altLang="zh-CN" sz="2800" dirty="0" err="1" smtClean="0"/>
              <a:t>LevelSecurity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mls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机制，将系统的进程与文件进行了分级，不同级别的资源需要对应级别的进程才能访问</a:t>
            </a:r>
            <a:endParaRPr lang="en-US" altLang="zh-CN" sz="2800" dirty="0" smtClean="0"/>
          </a:p>
          <a:p>
            <a:r>
              <a:rPr lang="zh-CN" altLang="en-US" sz="2800" dirty="0"/>
              <a:t>源码</a:t>
            </a:r>
            <a:r>
              <a:rPr lang="zh-CN" altLang="en-US" sz="2800" dirty="0" smtClean="0"/>
              <a:t>目录：</a:t>
            </a:r>
            <a:r>
              <a:rPr lang="en-US" altLang="zh-CN" sz="2800" dirty="0" smtClean="0"/>
              <a:t>system/</a:t>
            </a:r>
            <a:r>
              <a:rPr lang="en-US" altLang="zh-CN" sz="2800" dirty="0" err="1" smtClean="0"/>
              <a:t>sepolicy</a:t>
            </a:r>
            <a:r>
              <a:rPr lang="en-US" altLang="zh-CN" sz="2800" dirty="0" smtClean="0"/>
              <a:t>/private/users</a:t>
            </a:r>
          </a:p>
          <a:p>
            <a:r>
              <a:rPr lang="en-US" altLang="zh-CN" sz="2800" dirty="0"/>
              <a:t>	</a:t>
            </a:r>
            <a:r>
              <a:rPr lang="en-US" altLang="zh-CN" sz="2800" dirty="0" smtClean="0"/>
              <a:t>system/</a:t>
            </a:r>
            <a:r>
              <a:rPr lang="en-US" altLang="zh-CN" sz="2800" dirty="0" err="1" smtClean="0"/>
              <a:t>sepolicy</a:t>
            </a:r>
            <a:r>
              <a:rPr lang="en-US" altLang="zh-CN" sz="2800" dirty="0" smtClean="0"/>
              <a:t>/private/</a:t>
            </a:r>
            <a:r>
              <a:rPr lang="en-US" altLang="zh-CN" sz="2800" dirty="0" err="1" smtClean="0"/>
              <a:t>mls_macros</a:t>
            </a:r>
            <a:endParaRPr lang="en-US" altLang="zh-CN" sz="28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645024"/>
            <a:ext cx="6687483" cy="3895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93096"/>
            <a:ext cx="6687483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6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0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标签示例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12" y="461664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主体的安全标签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可通过指令</a:t>
            </a:r>
            <a:r>
              <a:rPr lang="en-US" altLang="zh-CN" sz="2800" dirty="0" err="1" smtClean="0"/>
              <a:t>ps</a:t>
            </a:r>
            <a:r>
              <a:rPr lang="en-US" altLang="zh-CN" sz="2800" dirty="0" smtClean="0"/>
              <a:t> –Z</a:t>
            </a:r>
            <a:r>
              <a:rPr lang="zh-CN" altLang="en-US" sz="2800" dirty="0" smtClean="0"/>
              <a:t>显示主体的安全标签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5189"/>
            <a:ext cx="7925906" cy="7525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256" y="263691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客体</a:t>
            </a:r>
            <a:r>
              <a:rPr lang="zh-CN" altLang="en-US" sz="2800" dirty="0" smtClean="0"/>
              <a:t>的安全标签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可通过指令</a:t>
            </a:r>
            <a:r>
              <a:rPr lang="en-US" altLang="zh-CN" sz="2800" dirty="0" err="1"/>
              <a:t>l</a:t>
            </a:r>
            <a:r>
              <a:rPr lang="en-US" altLang="zh-CN" sz="2800" dirty="0" err="1" smtClean="0"/>
              <a:t>s</a:t>
            </a:r>
            <a:r>
              <a:rPr lang="en-US" altLang="zh-CN" sz="2800" dirty="0" smtClean="0"/>
              <a:t> –Z</a:t>
            </a:r>
            <a:r>
              <a:rPr lang="zh-CN" altLang="en-US" sz="2800" dirty="0" smtClean="0"/>
              <a:t>显示</a:t>
            </a:r>
            <a:r>
              <a:rPr lang="zh-CN" altLang="en-US" sz="2800" dirty="0"/>
              <a:t>客</a:t>
            </a:r>
            <a:r>
              <a:rPr lang="zh-CN" altLang="en-US" sz="2800" dirty="0" smtClean="0"/>
              <a:t>体的安全标签</a:t>
            </a:r>
            <a:endParaRPr lang="en-US" altLang="zh-CN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6" y="3729738"/>
            <a:ext cx="7935432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5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安全策略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12" y="461664"/>
            <a:ext cx="835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安全策略文件通常以</a:t>
            </a:r>
            <a:r>
              <a:rPr lang="en-US" altLang="zh-CN" sz="2800" dirty="0" smtClean="0"/>
              <a:t>.</a:t>
            </a:r>
            <a:r>
              <a:rPr lang="en-US" altLang="zh-CN" sz="2800" dirty="0" err="1" smtClean="0"/>
              <a:t>te</a:t>
            </a:r>
            <a:r>
              <a:rPr lang="zh-CN" altLang="en-US" sz="2800" dirty="0" smtClean="0"/>
              <a:t>为后缀名，其所在目录一般为</a:t>
            </a:r>
            <a:r>
              <a:rPr lang="en-US" altLang="zh-CN" sz="2800" dirty="0" smtClean="0"/>
              <a:t>/system/</a:t>
            </a:r>
            <a:r>
              <a:rPr lang="en-US" altLang="zh-CN" sz="2800" dirty="0" err="1" smtClean="0"/>
              <a:t>sepolicy</a:t>
            </a:r>
            <a:endParaRPr lang="en-US" altLang="zh-CN" sz="2800" dirty="0" smtClean="0"/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    </a:t>
            </a:r>
            <a:r>
              <a:rPr lang="zh-CN" altLang="en-US" sz="2800" dirty="0" smtClean="0"/>
              <a:t>策略的基本格式为：</a:t>
            </a:r>
            <a:endParaRPr lang="en-US" altLang="zh-CN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79512" y="3068960"/>
            <a:ext cx="83529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各关键字定义如下：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err="1" smtClean="0"/>
              <a:t>rule_name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控制类型，有如下几种定义：</a:t>
            </a:r>
            <a:endParaRPr lang="en-US" altLang="zh-CN" sz="2800" dirty="0" smtClean="0"/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allow</a:t>
            </a:r>
            <a:r>
              <a:rPr lang="zh-CN" altLang="en-US" sz="2800" dirty="0" smtClean="0"/>
              <a:t>：赋予权限</a:t>
            </a:r>
            <a:endParaRPr lang="en-US" altLang="zh-CN" sz="2800" dirty="0" smtClean="0"/>
          </a:p>
          <a:p>
            <a:r>
              <a:rPr lang="en-US" altLang="zh-CN" sz="2800" dirty="0" smtClean="0"/>
              <a:t>     </a:t>
            </a:r>
            <a:r>
              <a:rPr lang="en-US" altLang="zh-CN" sz="2800" dirty="0" err="1" smtClean="0"/>
              <a:t>auditallow</a:t>
            </a:r>
            <a:r>
              <a:rPr lang="zh-CN" altLang="en-US" sz="2800" dirty="0" smtClean="0"/>
              <a:t>：记录并赋予权限</a:t>
            </a:r>
            <a:endParaRPr lang="en-US" altLang="zh-CN" sz="2800" dirty="0" smtClean="0"/>
          </a:p>
          <a:p>
            <a:r>
              <a:rPr lang="en-US" altLang="zh-CN" sz="2800" dirty="0" smtClean="0"/>
              <a:t>     </a:t>
            </a:r>
            <a:r>
              <a:rPr lang="en-US" altLang="zh-CN" sz="2800" dirty="0" err="1" smtClean="0"/>
              <a:t>dontaudit</a:t>
            </a:r>
            <a:r>
              <a:rPr lang="zh-CN" altLang="en-US" sz="2800" dirty="0" smtClean="0"/>
              <a:t>：对权限检查失败的操作不记录</a:t>
            </a:r>
            <a:endParaRPr lang="en-US" altLang="zh-CN" sz="2800" dirty="0" smtClean="0"/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en-US" altLang="zh-CN" sz="2800" dirty="0" err="1" smtClean="0"/>
              <a:t>neverallow</a:t>
            </a:r>
            <a:r>
              <a:rPr lang="zh-CN" altLang="en-US" sz="2800" dirty="0" smtClean="0"/>
              <a:t>：用来检查安全策略文件中是否有违反该项规则的</a:t>
            </a:r>
            <a:r>
              <a:rPr lang="en-US" altLang="zh-CN" sz="2800" dirty="0" smtClean="0"/>
              <a:t>allow</a:t>
            </a:r>
            <a:r>
              <a:rPr lang="zh-CN" altLang="en-US" sz="2800" dirty="0" smtClean="0"/>
              <a:t>语句</a:t>
            </a:r>
            <a:endParaRPr lang="en-US" altLang="zh-CN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38" y="1846659"/>
            <a:ext cx="6488476" cy="11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8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安全策略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504" y="620688"/>
            <a:ext cx="83529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err="1"/>
              <a:t>s</a:t>
            </a:r>
            <a:r>
              <a:rPr lang="en-US" altLang="zh-CN" sz="2800" dirty="0" err="1" smtClean="0"/>
              <a:t>ource_type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</a:t>
            </a:r>
            <a:r>
              <a:rPr lang="zh-CN" altLang="en-US" sz="2800" dirty="0"/>
              <a:t>指</a:t>
            </a:r>
            <a:r>
              <a:rPr lang="zh-CN" altLang="en-US" sz="2800" dirty="0" smtClean="0"/>
              <a:t>域</a:t>
            </a:r>
            <a:r>
              <a:rPr lang="en-US" altLang="zh-CN" sz="2800" dirty="0" smtClean="0"/>
              <a:t>domain</a:t>
            </a:r>
            <a:r>
              <a:rPr lang="zh-CN" altLang="en-US" sz="2800" dirty="0" smtClean="0"/>
              <a:t>，为主体标签的</a:t>
            </a:r>
            <a:r>
              <a:rPr lang="en-US" altLang="zh-CN" sz="2800" dirty="0" smtClean="0"/>
              <a:t>type</a:t>
            </a:r>
            <a:r>
              <a:rPr lang="zh-CN" altLang="en-US" sz="2800" dirty="0" smtClean="0"/>
              <a:t>，如</a:t>
            </a:r>
            <a:r>
              <a:rPr lang="en-US" altLang="zh-CN" sz="2800" dirty="0" smtClean="0"/>
              <a:t>shell</a:t>
            </a:r>
            <a:r>
              <a:rPr lang="zh-CN" altLang="en-US" sz="2800" dirty="0"/>
              <a:t>、</a:t>
            </a:r>
            <a:r>
              <a:rPr lang="en-US" altLang="zh-CN" sz="2800" dirty="0" err="1" smtClean="0"/>
              <a:t>su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err="1" smtClean="0"/>
              <a:t>target_type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指资源端的类型</a:t>
            </a:r>
            <a:r>
              <a:rPr lang="en-US" altLang="zh-CN" sz="2800" dirty="0" smtClean="0"/>
              <a:t>type</a:t>
            </a:r>
            <a:r>
              <a:rPr lang="zh-CN" altLang="en-US" sz="2800" dirty="0" smtClean="0"/>
              <a:t>，为客体标签的</a:t>
            </a:r>
            <a:r>
              <a:rPr lang="en-US" altLang="zh-CN" sz="2800" dirty="0" smtClean="0"/>
              <a:t>type</a:t>
            </a:r>
            <a:r>
              <a:rPr lang="zh-CN" altLang="en-US" sz="2800" dirty="0" smtClean="0"/>
              <a:t>，如</a:t>
            </a:r>
            <a:r>
              <a:rPr lang="en-US" altLang="zh-CN" sz="2800" dirty="0" err="1" smtClean="0"/>
              <a:t>cgroup</a:t>
            </a:r>
            <a:r>
              <a:rPr lang="zh-CN" altLang="en-US" sz="2800" dirty="0"/>
              <a:t>、</a:t>
            </a:r>
            <a:r>
              <a:rPr lang="en-US" altLang="zh-CN" sz="2800" dirty="0" smtClean="0"/>
              <a:t>device</a:t>
            </a:r>
            <a:r>
              <a:rPr lang="zh-CN" altLang="en-US" sz="2800" dirty="0" smtClean="0"/>
              <a:t>等 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/>
              <a:t>class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指该类型资源端下的具体资源，如</a:t>
            </a:r>
            <a:r>
              <a:rPr lang="en-US" altLang="zh-CN" sz="2800" dirty="0" err="1" smtClean="0"/>
              <a:t>dir</a:t>
            </a:r>
            <a:r>
              <a:rPr lang="zh-CN" altLang="en-US" sz="2800" dirty="0"/>
              <a:t>、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，详见源码目录</a:t>
            </a:r>
            <a:r>
              <a:rPr lang="en-US" altLang="zh-CN" sz="2800" dirty="0" smtClean="0"/>
              <a:t>/system/</a:t>
            </a:r>
            <a:r>
              <a:rPr lang="en-US" altLang="zh-CN" sz="2800" dirty="0" err="1" smtClean="0"/>
              <a:t>sepolicy</a:t>
            </a:r>
            <a:r>
              <a:rPr lang="en-US" altLang="zh-CN" sz="2800" dirty="0" smtClean="0"/>
              <a:t>/private/</a:t>
            </a:r>
            <a:r>
              <a:rPr lang="en-US" altLang="zh-CN" sz="2800" dirty="0" err="1" smtClean="0"/>
              <a:t>security_classes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err="1" smtClean="0"/>
              <a:t>perm_set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 </a:t>
            </a:r>
            <a:r>
              <a:rPr lang="zh-CN" altLang="en-US" sz="2800" dirty="0" smtClean="0"/>
              <a:t>指对资源的操作，如</a:t>
            </a:r>
            <a:r>
              <a:rPr lang="en-US" altLang="zh-CN" sz="2800" dirty="0" smtClean="0"/>
              <a:t>create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read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write</a:t>
            </a:r>
            <a:r>
              <a:rPr lang="zh-CN" altLang="en-US" sz="2800" dirty="0" smtClean="0"/>
              <a:t>，详见源码目录</a:t>
            </a:r>
            <a:r>
              <a:rPr lang="en-US" altLang="zh-CN" sz="2800" dirty="0"/>
              <a:t>/system/</a:t>
            </a:r>
            <a:r>
              <a:rPr lang="en-US" altLang="zh-CN" sz="2800" dirty="0" err="1"/>
              <a:t>sepolicy</a:t>
            </a:r>
            <a:r>
              <a:rPr lang="en-US" altLang="zh-CN" sz="2800" dirty="0"/>
              <a:t>/private/</a:t>
            </a:r>
            <a:r>
              <a:rPr lang="en-US" altLang="zh-CN" sz="2800" dirty="0" err="1"/>
              <a:t>access_vectors</a:t>
            </a:r>
            <a:endParaRPr lang="en-US" altLang="zh-CN" sz="2800" dirty="0" smtClean="0"/>
          </a:p>
          <a:p>
            <a:r>
              <a:rPr lang="zh-CN" altLang="en-US" sz="2800" dirty="0" smtClean="0"/>
              <a:t>策略语句示例：</a:t>
            </a:r>
            <a:endParaRPr lang="en-US" altLang="zh-CN" sz="2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949280"/>
            <a:ext cx="7056784" cy="4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93121"/>
      </p:ext>
    </p:extLst>
  </p:cSld>
  <p:clrMapOvr>
    <a:masterClrMapping/>
  </p:clrMapOvr>
</p:sld>
</file>

<file path=ppt/theme/theme1.xml><?xml version="1.0" encoding="utf-8"?>
<a:theme xmlns:a="http://schemas.openxmlformats.org/drawingml/2006/main" name="扬州航盛PPT标准化模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扬州航盛PPT标准化模版</Template>
  <TotalTime>3543</TotalTime>
  <Words>730</Words>
  <Application>Microsoft Office PowerPoint</Application>
  <PresentationFormat>全屏显示(4:3)</PresentationFormat>
  <Paragraphs>121</Paragraphs>
  <Slides>19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方正正准黑简体</vt:lpstr>
      <vt:lpstr>黑体</vt:lpstr>
      <vt:lpstr>宋体</vt:lpstr>
      <vt:lpstr>微软雅黑</vt:lpstr>
      <vt:lpstr>Arial</vt:lpstr>
      <vt:lpstr>Calibri</vt:lpstr>
      <vt:lpstr>Wingdings</vt:lpstr>
      <vt:lpstr>扬州航盛PPT标准化模版</vt:lpstr>
      <vt:lpstr>工作表</vt:lpstr>
      <vt:lpstr>包装程序外壳对象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liqinwen</dc:creator>
  <cp:lastModifiedBy>刘旭</cp:lastModifiedBy>
  <cp:revision>752</cp:revision>
  <dcterms:created xsi:type="dcterms:W3CDTF">2016-10-24T03:51:00Z</dcterms:created>
  <dcterms:modified xsi:type="dcterms:W3CDTF">2022-07-08T02:18:48Z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